
<file path=[Content_Types].xml><?xml version="1.0" encoding="utf-8"?>
<Types xmlns="http://schemas.openxmlformats.org/package/2006/content-types">
  <Default Extension="jpeg" ContentType="image/jpeg"/>
  <Default Extension="jpg" ContentType="image/jpeg"/>
  <Default Extension="mkv" ContentType="video/unknown"/>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90" r:id="rId3"/>
    <p:sldId id="289" r:id="rId4"/>
    <p:sldId id="291" r:id="rId5"/>
    <p:sldId id="292" r:id="rId6"/>
    <p:sldId id="293" r:id="rId7"/>
    <p:sldId id="296" r:id="rId8"/>
    <p:sldId id="297" r:id="rId9"/>
    <p:sldId id="294" r:id="rId10"/>
    <p:sldId id="298" r:id="rId11"/>
    <p:sldId id="299" r:id="rId12"/>
    <p:sldId id="300" r:id="rId13"/>
    <p:sldId id="295" r:id="rId14"/>
    <p:sldId id="301" r:id="rId15"/>
    <p:sldId id="302" r:id="rId16"/>
    <p:sldId id="303" r:id="rId17"/>
    <p:sldId id="304" r:id="rId18"/>
    <p:sldId id="305" r:id="rId19"/>
    <p:sldId id="306" r:id="rId20"/>
    <p:sldId id="307" r:id="rId21"/>
    <p:sldId id="308" r:id="rId22"/>
    <p:sldId id="309" r:id="rId23"/>
    <p:sldId id="310" r:id="rId24"/>
    <p:sldId id="311" r:id="rId25"/>
    <p:sldId id="266"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6E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1" autoAdjust="0"/>
    <p:restoredTop sz="93792" autoAdjust="0"/>
  </p:normalViewPr>
  <p:slideViewPr>
    <p:cSldViewPr snapToGrid="0">
      <p:cViewPr varScale="1">
        <p:scale>
          <a:sx n="62" d="100"/>
          <a:sy n="62" d="100"/>
        </p:scale>
        <p:origin x="27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6C3CD-473C-4F45-A5EE-152B623AEC4F}" type="datetimeFigureOut">
              <a:rPr lang="en-US" smtClean="0"/>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02899-EC1A-43CF-844D-608656805E1A}" type="slidenum">
              <a:rPr lang="en-US" smtClean="0"/>
              <a:t>‹#›</a:t>
            </a:fld>
            <a:endParaRPr lang="en-US"/>
          </a:p>
        </p:txBody>
      </p:sp>
    </p:spTree>
    <p:extLst>
      <p:ext uri="{BB962C8B-B14F-4D97-AF65-F5344CB8AC3E}">
        <p14:creationId xmlns:p14="http://schemas.microsoft.com/office/powerpoint/2010/main" val="2990653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Anger from voice actors as NSFW mods use AI deepfakes to replicate their voices: 'This is NOT okay'  https://www.pcgamer.com/anger-from-voice-actors-as-nsfw-mods-use-ai-deepfakes-to-replicate-their-voices-this-is-not-okay/#ljsu5cpya7fw8vou28v</a:t>
            </a:r>
          </a:p>
          <a:p>
            <a:endParaRPr lang="en-US" dirty="0"/>
          </a:p>
          <a:p>
            <a:r>
              <a:rPr lang="en-US" dirty="0"/>
              <a:t>Fraudsters Used AI to Mimic CEO’s Voice in Unusual Cybercrime Case https://www.wsj.com/articles/fraudsters-use-ai-to-mimic-ceos-voice-in-unusual-cybercrime-case-11567157402</a:t>
            </a:r>
          </a:p>
          <a:p>
            <a:endParaRPr lang="en-US" dirty="0"/>
          </a:p>
          <a:p>
            <a:r>
              <a:rPr lang="en-US" dirty="0"/>
              <a:t>How con artists use AI, apps, social engineering to target parents, grandparents for theft https://www.cbsnews.com/news/how-con-artists-use-ai-apps-to-steal-60-minutes-transcript/?linkId=215644785</a:t>
            </a:r>
          </a:p>
          <a:p>
            <a:endParaRPr lang="en-US" dirty="0"/>
          </a:p>
          <a:p>
            <a:r>
              <a:rPr lang="en-US" dirty="0"/>
              <a:t>Novel social engineering attacks soar 135% amid uptake of generative AI https://www.itpro.com/technology/artificial-intelligence-ai/370366/social-engineering-attacks-generative-ai-soar-135</a:t>
            </a:r>
          </a:p>
          <a:p>
            <a:endParaRPr lang="en-US" dirty="0"/>
          </a:p>
          <a:p>
            <a:r>
              <a:rPr lang="en-US" dirty="0"/>
              <a:t>How AI voice cloning threatens the security of banking systems https://cybernews.com/security/how-ai-voice-cloning-threatens-the-security-of-banking-systems/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var(--article-hero-headline--htag--font-family)"/>
              </a:rPr>
              <a:t>Deepfake scams have arrived: Fake videos spread on Facebook, TikTok and </a:t>
            </a:r>
            <a:r>
              <a:rPr lang="en-US" b="0" i="0" dirty="0" err="1">
                <a:effectLst/>
                <a:latin typeface="var(--article-hero-headline--htag--font-family)"/>
              </a:rPr>
              <a:t>Youtube</a:t>
            </a:r>
            <a:r>
              <a:rPr lang="en-US" b="0" i="0" dirty="0">
                <a:effectLst/>
                <a:latin typeface="var(--article-hero-headline--htag--font-family)"/>
              </a:rPr>
              <a:t> https://www.nbcnews.com/tech/tech-news/deepfake-scams-arrived-fake-videos-spread-facebook-tiktok-youtube-rcna101415</a:t>
            </a:r>
          </a:p>
          <a:p>
            <a:endParaRPr lang="en-US" dirty="0"/>
          </a:p>
        </p:txBody>
      </p:sp>
      <p:sp>
        <p:nvSpPr>
          <p:cNvPr id="4" name="Slide Number Placeholder 3"/>
          <p:cNvSpPr>
            <a:spLocks noGrp="1"/>
          </p:cNvSpPr>
          <p:nvPr>
            <p:ph type="sldNum" sz="quarter" idx="5"/>
          </p:nvPr>
        </p:nvSpPr>
        <p:spPr/>
        <p:txBody>
          <a:bodyPr/>
          <a:lstStyle/>
          <a:p>
            <a:fld id="{B7C02899-EC1A-43CF-844D-608656805E1A}" type="slidenum">
              <a:rPr lang="en-US" smtClean="0"/>
              <a:t>26</a:t>
            </a:fld>
            <a:endParaRPr lang="en-US"/>
          </a:p>
        </p:txBody>
      </p:sp>
    </p:spTree>
    <p:extLst>
      <p:ext uri="{BB962C8B-B14F-4D97-AF65-F5344CB8AC3E}">
        <p14:creationId xmlns:p14="http://schemas.microsoft.com/office/powerpoint/2010/main" val="234226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FA36-EC6E-8673-2B14-9FF0E9BAC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C0F33-5E6B-0BB5-49C3-95E9E03D4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EE8A8B-7A35-F976-6A40-B49A0542DCA7}"/>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5" name="Footer Placeholder 4">
            <a:extLst>
              <a:ext uri="{FF2B5EF4-FFF2-40B4-BE49-F238E27FC236}">
                <a16:creationId xmlns:a16="http://schemas.microsoft.com/office/drawing/2014/main" id="{4B94E92B-6C97-D9B1-C835-2AEB10894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730D2-8FD5-63DA-638C-0031D985F4F6}"/>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740107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F5E9-DEEC-B8E7-B090-E2221BDFE0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7D8AC8-C9B8-40C2-E9D7-AA7219782C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330E1-90F9-B706-2621-19B0650F13AA}"/>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5" name="Footer Placeholder 4">
            <a:extLst>
              <a:ext uri="{FF2B5EF4-FFF2-40B4-BE49-F238E27FC236}">
                <a16:creationId xmlns:a16="http://schemas.microsoft.com/office/drawing/2014/main" id="{C5970359-8369-34B1-4EBD-E60E216E2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EF85-E93F-A336-31D0-26C31BE22CF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761319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EF6CE8-9FCE-0D89-27F7-EA58EEB1D4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4E5627-DB94-A534-9BAB-F4B113B32D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D10157-4B59-4EA6-C88B-E40FD55159BC}"/>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5" name="Footer Placeholder 4">
            <a:extLst>
              <a:ext uri="{FF2B5EF4-FFF2-40B4-BE49-F238E27FC236}">
                <a16:creationId xmlns:a16="http://schemas.microsoft.com/office/drawing/2014/main" id="{1645E572-6896-8A33-132C-41EC75387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8CCF7-DA49-714B-8E2C-D48FC352A60A}"/>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3447105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DCDB-1953-5161-48A6-91D3E48802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9DD13C-3D2F-7645-2B7B-A2EC2D66FE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BDE69-5034-5551-80EB-D07BBC747768}"/>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5" name="Footer Placeholder 4">
            <a:extLst>
              <a:ext uri="{FF2B5EF4-FFF2-40B4-BE49-F238E27FC236}">
                <a16:creationId xmlns:a16="http://schemas.microsoft.com/office/drawing/2014/main" id="{1AA650E2-42D3-C4E9-2752-6D145117B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F5608-F7A5-17CB-19C8-4ED5EED95276}"/>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47910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72B3-9E81-BFC3-12C1-5E16810D5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8F1677-39C6-700A-B8A7-63D4DBFD02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29871-5C8C-5067-8833-F10232BAA023}"/>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5" name="Footer Placeholder 4">
            <a:extLst>
              <a:ext uri="{FF2B5EF4-FFF2-40B4-BE49-F238E27FC236}">
                <a16:creationId xmlns:a16="http://schemas.microsoft.com/office/drawing/2014/main" id="{496BF42A-F4E6-12DF-DEBE-7ADF32B3D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4DC2E-4590-115B-58C4-47088510ECE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33030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3208-89D9-15D8-11C4-B0C8D65B0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089BA-4B75-4403-59F6-939C54A1C6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3BAB4E-F9EC-85F0-DF29-68C76FFF86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AB83A5-729A-1ED6-0C91-E7F92E145DBB}"/>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6" name="Footer Placeholder 5">
            <a:extLst>
              <a:ext uri="{FF2B5EF4-FFF2-40B4-BE49-F238E27FC236}">
                <a16:creationId xmlns:a16="http://schemas.microsoft.com/office/drawing/2014/main" id="{CDB79F65-38D2-DC56-5558-B6B0F7FD0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F3F658-71AC-A523-BFC1-D0155EAACA85}"/>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43772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1B07-63B7-D91E-76A9-58D6935E3C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9FC899-E022-C1DD-17C9-31BD245136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E7B460-BC95-5CDD-1F0F-06942AC75C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92602-6809-589B-A766-13B3755DF5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4DE4FF-E6A7-1783-8440-DF362ED81F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1FD157-AC13-F885-EC6E-7A7C8C68F23F}"/>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8" name="Footer Placeholder 7">
            <a:extLst>
              <a:ext uri="{FF2B5EF4-FFF2-40B4-BE49-F238E27FC236}">
                <a16:creationId xmlns:a16="http://schemas.microsoft.com/office/drawing/2014/main" id="{B1C73B05-EBD3-D67F-9C86-C857951C06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A263F7-64DF-F103-8730-A21E0DC15F1E}"/>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046868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662B-1492-D4BB-259B-476D2D30A9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591C95-29A4-A998-0637-3A82D08A8EEA}"/>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4" name="Footer Placeholder 3">
            <a:extLst>
              <a:ext uri="{FF2B5EF4-FFF2-40B4-BE49-F238E27FC236}">
                <a16:creationId xmlns:a16="http://schemas.microsoft.com/office/drawing/2014/main" id="{EED456CD-C160-32B9-B5D2-BCA51C15A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11B4B6-5757-1FC1-25AC-3030BD4EF148}"/>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69965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AB362A-F347-FE5B-2241-009EA5C7E932}"/>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3" name="Footer Placeholder 2">
            <a:extLst>
              <a:ext uri="{FF2B5EF4-FFF2-40B4-BE49-F238E27FC236}">
                <a16:creationId xmlns:a16="http://schemas.microsoft.com/office/drawing/2014/main" id="{C2C650CB-0559-6252-6212-3298392480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A60D73-B133-B869-5D52-85D3A52841C8}"/>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271926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B6A1-C7C6-BAAE-D83B-66A5F1CF2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18840B-DB23-48DD-C3CD-8117FD436C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D45C02-DCD7-5EAC-7240-B840C7B38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5EA0F-5019-49D9-0386-FFA89D410DC6}"/>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6" name="Footer Placeholder 5">
            <a:extLst>
              <a:ext uri="{FF2B5EF4-FFF2-40B4-BE49-F238E27FC236}">
                <a16:creationId xmlns:a16="http://schemas.microsoft.com/office/drawing/2014/main" id="{DEFDA87F-5F6D-A1C1-00D1-0438490F3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7B18F-148D-2D8F-5C29-863644035D20}"/>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1984875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9EAB-DB2C-511D-1F7B-85658BDD72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97491C-BB67-FC49-DF6E-84EAD44F7E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9C9F69-51E3-9E24-150C-D26E50928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C4300-1A98-1B26-7B2A-BEEFA86842C8}"/>
              </a:ext>
            </a:extLst>
          </p:cNvPr>
          <p:cNvSpPr>
            <a:spLocks noGrp="1"/>
          </p:cNvSpPr>
          <p:nvPr>
            <p:ph type="dt" sz="half" idx="10"/>
          </p:nvPr>
        </p:nvSpPr>
        <p:spPr/>
        <p:txBody>
          <a:bodyPr/>
          <a:lstStyle/>
          <a:p>
            <a:fld id="{E8A5DA61-A69B-417C-B82F-B6F762DAC29A}" type="datetimeFigureOut">
              <a:rPr lang="en-US" smtClean="0"/>
              <a:t>10/12/2023</a:t>
            </a:fld>
            <a:endParaRPr lang="en-US"/>
          </a:p>
        </p:txBody>
      </p:sp>
      <p:sp>
        <p:nvSpPr>
          <p:cNvPr id="6" name="Footer Placeholder 5">
            <a:extLst>
              <a:ext uri="{FF2B5EF4-FFF2-40B4-BE49-F238E27FC236}">
                <a16:creationId xmlns:a16="http://schemas.microsoft.com/office/drawing/2014/main" id="{A134535C-BEA5-8C19-9A48-0DCA50743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21281-E535-B1DB-D17E-8D91253C714F}"/>
              </a:ext>
            </a:extLst>
          </p:cNvPr>
          <p:cNvSpPr>
            <a:spLocks noGrp="1"/>
          </p:cNvSpPr>
          <p:nvPr>
            <p:ph type="sldNum" sz="quarter" idx="12"/>
          </p:nvPr>
        </p:nvSpPr>
        <p:spPr/>
        <p:txBody>
          <a:bodyPr/>
          <a:lstStyle/>
          <a:p>
            <a:fld id="{DD879AAC-5F3C-4877-B534-4159EB5BCDEC}" type="slidenum">
              <a:rPr lang="en-US" smtClean="0"/>
              <a:t>‹#›</a:t>
            </a:fld>
            <a:endParaRPr lang="en-US"/>
          </a:p>
        </p:txBody>
      </p:sp>
    </p:spTree>
    <p:extLst>
      <p:ext uri="{BB962C8B-B14F-4D97-AF65-F5344CB8AC3E}">
        <p14:creationId xmlns:p14="http://schemas.microsoft.com/office/powerpoint/2010/main" val="355310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52D9AE-9B72-00D7-74F8-02D4BAB65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C875E3-2032-BD8A-FE5D-BD65CE6C4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74BD7-BB32-F077-D314-4C6166A09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5DA61-A69B-417C-B82F-B6F762DAC29A}" type="datetimeFigureOut">
              <a:rPr lang="en-US" smtClean="0"/>
              <a:t>10/12/2023</a:t>
            </a:fld>
            <a:endParaRPr lang="en-US"/>
          </a:p>
        </p:txBody>
      </p:sp>
      <p:sp>
        <p:nvSpPr>
          <p:cNvPr id="5" name="Footer Placeholder 4">
            <a:extLst>
              <a:ext uri="{FF2B5EF4-FFF2-40B4-BE49-F238E27FC236}">
                <a16:creationId xmlns:a16="http://schemas.microsoft.com/office/drawing/2014/main" id="{B486701E-1F2A-7F2A-E4A0-E8E27A98B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BC809A-7544-9102-4737-B6A378996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879AAC-5F3C-4877-B534-4159EB5BCDEC}" type="slidenum">
              <a:rPr lang="en-US" smtClean="0"/>
              <a:t>‹#›</a:t>
            </a:fld>
            <a:endParaRPr lang="en-US"/>
          </a:p>
        </p:txBody>
      </p:sp>
    </p:spTree>
    <p:extLst>
      <p:ext uri="{BB962C8B-B14F-4D97-AF65-F5344CB8AC3E}">
        <p14:creationId xmlns:p14="http://schemas.microsoft.com/office/powerpoint/2010/main" val="4203655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5" Type="http://schemas.microsoft.com/office/2007/relationships/media" Target="../media/media3.mp3"/><Relationship Id="rId4" Type="http://schemas.openxmlformats.org/officeDocument/2006/relationships/audio" Target="../media/media2.mp3"/><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kv"/><Relationship Id="rId1" Type="http://schemas.microsoft.com/office/2007/relationships/media" Target="../media/media5.mkv"/><Relationship Id="rId5" Type="http://schemas.openxmlformats.org/officeDocument/2006/relationships/image" Target="../media/image28.pn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9.pn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0.pn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1.png"/><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10.mp4"/><Relationship Id="rId7" Type="http://schemas.openxmlformats.org/officeDocument/2006/relationships/image" Target="../media/image3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jpg"/><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5.png"/><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RVC-Project" TargetMode="External"/><Relationship Id="rId13" Type="http://schemas.openxmlformats.org/officeDocument/2006/relationships/hyperlink" Target="https://www.bladerunner.ai/" TargetMode="External"/><Relationship Id="rId3" Type="http://schemas.openxmlformats.org/officeDocument/2006/relationships/image" Target="../media/image35.jpg"/><Relationship Id="rId7" Type="http://schemas.openxmlformats.org/officeDocument/2006/relationships/hyperlink" Target="https://coqui.ai/" TargetMode="External"/><Relationship Id="rId12" Type="http://schemas.openxmlformats.org/officeDocument/2006/relationships/hyperlink" Target="https://github.com/iperov/DeepFaceLa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elevenlabs.io/" TargetMode="External"/><Relationship Id="rId11" Type="http://schemas.openxmlformats.org/officeDocument/2006/relationships/hyperlink" Target="https://github.com/s0md3v/roop" TargetMode="External"/><Relationship Id="rId5" Type="http://schemas.openxmlformats.org/officeDocument/2006/relationships/hyperlink" Target="https://snowfensive.com/" TargetMode="External"/><Relationship Id="rId10" Type="http://schemas.openxmlformats.org/officeDocument/2006/relationships/hyperlink" Target="https://www.neuralsyncai.com/" TargetMode="External"/><Relationship Id="rId4" Type="http://schemas.openxmlformats.org/officeDocument/2006/relationships/hyperlink" Target="https://openai.com/" TargetMode="External"/><Relationship Id="rId9" Type="http://schemas.openxmlformats.org/officeDocument/2006/relationships/hyperlink" Target="https://github.com/Rudrabha/Wav2Lip" TargetMode="External"/><Relationship Id="rId14" Type="http://schemas.openxmlformats.org/officeDocument/2006/relationships/hyperlink" Target="https://www.intel.com/content/www/us/en/research/blogs/trusted-media.html"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urple and blue background with text&#10;&#10;Description automatically generated">
            <a:extLst>
              <a:ext uri="{FF2B5EF4-FFF2-40B4-BE49-F238E27FC236}">
                <a16:creationId xmlns:a16="http://schemas.microsoft.com/office/drawing/2014/main" id="{DA758177-213A-D642-704F-47B3E9506993}"/>
              </a:ext>
            </a:extLst>
          </p:cNvPr>
          <p:cNvPicPr>
            <a:picLocks noChangeAspect="1"/>
          </p:cNvPicPr>
          <p:nvPr/>
        </p:nvPicPr>
        <p:blipFill rotWithShape="1">
          <a:blip r:embed="rId2">
            <a:extLst>
              <a:ext uri="{28A0092B-C50C-407E-A947-70E740481C1C}">
                <a14:useLocalDpi xmlns:a14="http://schemas.microsoft.com/office/drawing/2010/main" val="0"/>
              </a:ext>
            </a:extLst>
          </a:blip>
          <a:srcRect t="2828" b="18515"/>
          <a:stretch/>
        </p:blipFill>
        <p:spPr>
          <a:xfrm>
            <a:off x="20" y="1282"/>
            <a:ext cx="12191980" cy="6856718"/>
          </a:xfrm>
          <a:prstGeom prst="rect">
            <a:avLst/>
          </a:prstGeom>
        </p:spPr>
      </p:pic>
    </p:spTree>
    <p:extLst>
      <p:ext uri="{BB962C8B-B14F-4D97-AF65-F5344CB8AC3E}">
        <p14:creationId xmlns:p14="http://schemas.microsoft.com/office/powerpoint/2010/main" val="1060916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82756" y="1751307"/>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dirty="0">
                <a:solidFill>
                  <a:schemeClr val="bg1"/>
                </a:solidFill>
                <a:effectLst>
                  <a:glow rad="228600">
                    <a:schemeClr val="tx1">
                      <a:alpha val="40000"/>
                    </a:schemeClr>
                  </a:glow>
                  <a:outerShdw blurRad="38100" dist="38100" dir="2700000" algn="tl">
                    <a:srgbClr val="000000">
                      <a:alpha val="43137"/>
                    </a:srgbClr>
                  </a:outerShdw>
                </a:effectLst>
              </a:rPr>
              <a:t>Audio</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pic>
        <p:nvPicPr>
          <p:cNvPr id="7" name="Picture 6">
            <a:extLst>
              <a:ext uri="{FF2B5EF4-FFF2-40B4-BE49-F238E27FC236}">
                <a16:creationId xmlns:a16="http://schemas.microsoft.com/office/drawing/2014/main" id="{21354860-E1DE-C797-16DC-1D25C12F8B48}"/>
              </a:ext>
            </a:extLst>
          </p:cNvPr>
          <p:cNvPicPr>
            <a:picLocks noChangeAspect="1"/>
          </p:cNvPicPr>
          <p:nvPr/>
        </p:nvPicPr>
        <p:blipFill>
          <a:blip r:embed="rId3"/>
          <a:stretch>
            <a:fillRect/>
          </a:stretch>
        </p:blipFill>
        <p:spPr>
          <a:xfrm>
            <a:off x="5076616" y="262837"/>
            <a:ext cx="6634355" cy="4001783"/>
          </a:xfrm>
          <a:prstGeom prst="rect">
            <a:avLst/>
          </a:prstGeom>
        </p:spPr>
      </p:pic>
      <p:pic>
        <p:nvPicPr>
          <p:cNvPr id="8" name="Picture 7">
            <a:extLst>
              <a:ext uri="{FF2B5EF4-FFF2-40B4-BE49-F238E27FC236}">
                <a16:creationId xmlns:a16="http://schemas.microsoft.com/office/drawing/2014/main" id="{261BCBC7-C042-3E8F-4C73-3EBD4BEF2727}"/>
              </a:ext>
            </a:extLst>
          </p:cNvPr>
          <p:cNvPicPr>
            <a:picLocks noChangeAspect="1"/>
          </p:cNvPicPr>
          <p:nvPr/>
        </p:nvPicPr>
        <p:blipFill>
          <a:blip r:embed="rId4"/>
          <a:stretch>
            <a:fillRect/>
          </a:stretch>
        </p:blipFill>
        <p:spPr>
          <a:xfrm>
            <a:off x="4107212" y="2639085"/>
            <a:ext cx="3874050" cy="3049157"/>
          </a:xfrm>
          <a:prstGeom prst="rect">
            <a:avLst/>
          </a:prstGeom>
        </p:spPr>
      </p:pic>
      <p:pic>
        <p:nvPicPr>
          <p:cNvPr id="6" name="Picture 5">
            <a:extLst>
              <a:ext uri="{FF2B5EF4-FFF2-40B4-BE49-F238E27FC236}">
                <a16:creationId xmlns:a16="http://schemas.microsoft.com/office/drawing/2014/main" id="{367EF247-08B7-DEC0-7106-F5B33CC9E53C}"/>
              </a:ext>
            </a:extLst>
          </p:cNvPr>
          <p:cNvPicPr>
            <a:picLocks noChangeAspect="1"/>
          </p:cNvPicPr>
          <p:nvPr/>
        </p:nvPicPr>
        <p:blipFill rotWithShape="1">
          <a:blip r:embed="rId5"/>
          <a:srcRect b="33047"/>
          <a:stretch/>
        </p:blipFill>
        <p:spPr>
          <a:xfrm>
            <a:off x="6514737" y="3795892"/>
            <a:ext cx="5682343" cy="2978534"/>
          </a:xfrm>
          <a:prstGeom prst="rect">
            <a:avLst/>
          </a:prstGeom>
        </p:spPr>
      </p:pic>
    </p:spTree>
    <p:extLst>
      <p:ext uri="{BB962C8B-B14F-4D97-AF65-F5344CB8AC3E}">
        <p14:creationId xmlns:p14="http://schemas.microsoft.com/office/powerpoint/2010/main" val="3023084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Combined</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Audio</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Phishing</a:t>
            </a:r>
          </a:p>
          <a:p>
            <a:r>
              <a:rPr lang="en-US" sz="3600" dirty="0">
                <a:ln>
                  <a:solidFill>
                    <a:schemeClr val="bg1">
                      <a:lumMod val="50000"/>
                    </a:schemeClr>
                  </a:solidFill>
                </a:ln>
                <a:solidFill>
                  <a:srgbClr val="FFFFFF"/>
                </a:solidFill>
                <a:effectLst>
                  <a:glow rad="228600">
                    <a:schemeClr val="tx1">
                      <a:alpha val="40000"/>
                    </a:schemeClr>
                  </a:glow>
                </a:effectLst>
              </a:rPr>
              <a:t>Account Compromise</a:t>
            </a:r>
          </a:p>
        </p:txBody>
      </p:sp>
      <p:pic>
        <p:nvPicPr>
          <p:cNvPr id="2" name="Picture 1">
            <a:extLst>
              <a:ext uri="{FF2B5EF4-FFF2-40B4-BE49-F238E27FC236}">
                <a16:creationId xmlns:a16="http://schemas.microsoft.com/office/drawing/2014/main" id="{8D2BDB91-5A4C-0D38-4566-F20931AB59E7}"/>
              </a:ext>
            </a:extLst>
          </p:cNvPr>
          <p:cNvPicPr>
            <a:picLocks noChangeAspect="1"/>
          </p:cNvPicPr>
          <p:nvPr/>
        </p:nvPicPr>
        <p:blipFill rotWithShape="1">
          <a:blip r:embed="rId3"/>
          <a:srcRect b="28546"/>
          <a:stretch/>
        </p:blipFill>
        <p:spPr>
          <a:xfrm>
            <a:off x="6389262" y="1630018"/>
            <a:ext cx="5582801" cy="4298834"/>
          </a:xfrm>
          <a:prstGeom prst="rect">
            <a:avLst/>
          </a:prstGeom>
        </p:spPr>
      </p:pic>
    </p:spTree>
    <p:extLst>
      <p:ext uri="{BB962C8B-B14F-4D97-AF65-F5344CB8AC3E}">
        <p14:creationId xmlns:p14="http://schemas.microsoft.com/office/powerpoint/2010/main" val="70353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8">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Audio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Combined</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Audio</a:t>
            </a:r>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 </a:t>
            </a:r>
            <a:r>
              <a:rPr lang="en-US" sz="3600" dirty="0">
                <a:ln>
                  <a:solidFill>
                    <a:schemeClr val="bg1">
                      <a:lumMod val="50000"/>
                    </a:schemeClr>
                  </a:solidFill>
                </a:ln>
                <a:solidFill>
                  <a:srgbClr val="FFFFFF"/>
                </a:solidFill>
                <a:effectLst>
                  <a:glow rad="228600">
                    <a:schemeClr val="tx1">
                      <a:alpha val="40000"/>
                    </a:schemeClr>
                  </a:glow>
                </a:effectLst>
              </a:rPr>
              <a:t>Phishing</a:t>
            </a:r>
          </a:p>
          <a:p>
            <a:r>
              <a:rPr lang="en-US" sz="3600" dirty="0">
                <a:ln>
                  <a:solidFill>
                    <a:schemeClr val="bg1">
                      <a:lumMod val="50000"/>
                    </a:schemeClr>
                  </a:solidFill>
                </a:ln>
                <a:solidFill>
                  <a:srgbClr val="FFFFFF"/>
                </a:solidFill>
                <a:effectLst>
                  <a:glow rad="228600">
                    <a:schemeClr val="tx1">
                      <a:alpha val="40000"/>
                    </a:schemeClr>
                  </a:glow>
                </a:effectLst>
              </a:rPr>
              <a:t>Account Compromise</a:t>
            </a:r>
          </a:p>
        </p:txBody>
      </p:sp>
      <p:pic>
        <p:nvPicPr>
          <p:cNvPr id="9" name="ChrisAudioSample1">
            <a:hlinkClick r:id="" action="ppaction://media"/>
            <a:extLst>
              <a:ext uri="{FF2B5EF4-FFF2-40B4-BE49-F238E27FC236}">
                <a16:creationId xmlns:a16="http://schemas.microsoft.com/office/drawing/2014/main" id="{22A8D961-2EFD-4097-1564-01861F84E3F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990336" y="2338333"/>
            <a:ext cx="406400" cy="406400"/>
          </a:xfrm>
          <a:prstGeom prst="rect">
            <a:avLst/>
          </a:prstGeom>
        </p:spPr>
      </p:pic>
      <p:pic>
        <p:nvPicPr>
          <p:cNvPr id="10" name="ChrisAudioSample2">
            <a:hlinkClick r:id="" action="ppaction://media"/>
            <a:extLst>
              <a:ext uri="{FF2B5EF4-FFF2-40B4-BE49-F238E27FC236}">
                <a16:creationId xmlns:a16="http://schemas.microsoft.com/office/drawing/2014/main" id="{7CFC7CEE-6384-61BC-C647-7BD1EC2380F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990336" y="3543673"/>
            <a:ext cx="406400" cy="406400"/>
          </a:xfrm>
          <a:prstGeom prst="rect">
            <a:avLst/>
          </a:prstGeom>
        </p:spPr>
      </p:pic>
      <p:pic>
        <p:nvPicPr>
          <p:cNvPr id="11" name="ChrisAudioSample3">
            <a:hlinkClick r:id="" action="ppaction://media"/>
            <a:extLst>
              <a:ext uri="{FF2B5EF4-FFF2-40B4-BE49-F238E27FC236}">
                <a16:creationId xmlns:a16="http://schemas.microsoft.com/office/drawing/2014/main" id="{5E80E2E9-8B8C-DDBB-18DC-AF41E2EA7925}"/>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990336" y="4749014"/>
            <a:ext cx="406400" cy="406400"/>
          </a:xfrm>
          <a:prstGeom prst="rect">
            <a:avLst/>
          </a:prstGeom>
        </p:spPr>
      </p:pic>
      <p:sp>
        <p:nvSpPr>
          <p:cNvPr id="12" name="Rectangle 11">
            <a:extLst>
              <a:ext uri="{FF2B5EF4-FFF2-40B4-BE49-F238E27FC236}">
                <a16:creationId xmlns:a16="http://schemas.microsoft.com/office/drawing/2014/main" id="{210FFCF5-5171-36BF-8D0E-8BC4BF5C604B}"/>
              </a:ext>
            </a:extLst>
          </p:cNvPr>
          <p:cNvSpPr/>
          <p:nvPr/>
        </p:nvSpPr>
        <p:spPr>
          <a:xfrm>
            <a:off x="6455118" y="1973257"/>
            <a:ext cx="5524707" cy="4090086"/>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7692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8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880"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7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9"/>
                </p:tgtEl>
              </p:cMediaNode>
            </p:audio>
            <p:audio>
              <p:cMediaNode vol="80000">
                <p:cTn id="16" fill="hold" display="0">
                  <p:stCondLst>
                    <p:cond delay="indefinite"/>
                  </p:stCondLst>
                  <p:endCondLst>
                    <p:cond evt="onStopAudio" delay="0">
                      <p:tgtEl>
                        <p:sldTgt/>
                      </p:tgtEl>
                    </p:cond>
                  </p:endCondLst>
                </p:cTn>
                <p:tgtEl>
                  <p:spTgt spid="10"/>
                </p:tgtEl>
              </p:cMediaNode>
            </p:audio>
            <p:audio>
              <p:cMediaNode vol="80000">
                <p:cTn id="1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288CDED-C760-606D-25F9-69FBBD366D24}"/>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28DD037-DF4D-3E37-F32E-0190386F91EE}"/>
              </a:ext>
            </a:extLst>
          </p:cNvPr>
          <p:cNvSpPr/>
          <p:nvPr/>
        </p:nvSpPr>
        <p:spPr>
          <a:xfrm>
            <a:off x="6810055" y="157708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78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82756" y="1751307"/>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V</a:t>
            </a:r>
            <a:r>
              <a:rPr lang="en-US" sz="6600" dirty="0">
                <a:solidFill>
                  <a:schemeClr val="bg1"/>
                </a:solidFill>
                <a:effectLst>
                  <a:glow rad="228600">
                    <a:schemeClr val="tx1">
                      <a:alpha val="40000"/>
                    </a:schemeClr>
                  </a:glow>
                  <a:outerShdw blurRad="38100" dist="38100" dir="2700000" algn="tl">
                    <a:srgbClr val="000000">
                      <a:alpha val="43137"/>
                    </a:srgbClr>
                  </a:outerShdw>
                </a:effectLst>
              </a:rPr>
              <a:t>ideo</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pic>
        <p:nvPicPr>
          <p:cNvPr id="2" name="Picture 1">
            <a:extLst>
              <a:ext uri="{FF2B5EF4-FFF2-40B4-BE49-F238E27FC236}">
                <a16:creationId xmlns:a16="http://schemas.microsoft.com/office/drawing/2014/main" id="{F2EC08CD-3548-8BE6-848F-EC2E6FED3034}"/>
              </a:ext>
            </a:extLst>
          </p:cNvPr>
          <p:cNvPicPr>
            <a:picLocks noChangeAspect="1"/>
          </p:cNvPicPr>
          <p:nvPr/>
        </p:nvPicPr>
        <p:blipFill>
          <a:blip r:embed="rId3"/>
          <a:stretch>
            <a:fillRect/>
          </a:stretch>
        </p:blipFill>
        <p:spPr>
          <a:xfrm>
            <a:off x="4086956" y="0"/>
            <a:ext cx="6408836" cy="3829279"/>
          </a:xfrm>
          <a:prstGeom prst="rect">
            <a:avLst/>
          </a:prstGeom>
        </p:spPr>
      </p:pic>
      <p:pic>
        <p:nvPicPr>
          <p:cNvPr id="3" name="Picture 2">
            <a:extLst>
              <a:ext uri="{FF2B5EF4-FFF2-40B4-BE49-F238E27FC236}">
                <a16:creationId xmlns:a16="http://schemas.microsoft.com/office/drawing/2014/main" id="{A80E8538-0C76-62E9-D8DE-2E7A386FEC60}"/>
              </a:ext>
            </a:extLst>
          </p:cNvPr>
          <p:cNvPicPr>
            <a:picLocks noChangeAspect="1"/>
          </p:cNvPicPr>
          <p:nvPr/>
        </p:nvPicPr>
        <p:blipFill rotWithShape="1">
          <a:blip r:embed="rId4"/>
          <a:srcRect b="34694"/>
          <a:stretch/>
        </p:blipFill>
        <p:spPr>
          <a:xfrm>
            <a:off x="6789767" y="3708314"/>
            <a:ext cx="5402233" cy="2930152"/>
          </a:xfrm>
          <a:prstGeom prst="rect">
            <a:avLst/>
          </a:prstGeom>
        </p:spPr>
      </p:pic>
    </p:spTree>
    <p:extLst>
      <p:ext uri="{BB962C8B-B14F-4D97-AF65-F5344CB8AC3E}">
        <p14:creationId xmlns:p14="http://schemas.microsoft.com/office/powerpoint/2010/main" val="143281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a:stretch>
        </a:blipFill>
        <a:effectLst/>
      </p:bgPr>
    </p:bg>
    <p:spTree>
      <p:nvGrpSpPr>
        <p:cNvPr id="1" name=""/>
        <p:cNvGrpSpPr/>
        <p:nvPr/>
      </p:nvGrpSpPr>
      <p:grpSpPr>
        <a:xfrm>
          <a:off x="0" y="0"/>
          <a:ext cx="0" cy="0"/>
          <a:chOff x="0" y="0"/>
          <a:chExt cx="0" cy="0"/>
        </a:xfrm>
      </p:grpSpPr>
      <p:pic>
        <p:nvPicPr>
          <p:cNvPr id="4" name="zelensky 1">
            <a:hlinkClick r:id="" action="ppaction://media"/>
            <a:extLst>
              <a:ext uri="{FF2B5EF4-FFF2-40B4-BE49-F238E27FC236}">
                <a16:creationId xmlns:a16="http://schemas.microsoft.com/office/drawing/2014/main" id="{E22AD049-0324-71E9-AF37-035EEEE64C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5179" y="198921"/>
            <a:ext cx="7619097" cy="6460157"/>
          </a:xfrm>
          <a:prstGeom prst="rect">
            <a:avLst/>
          </a:prstGeom>
        </p:spPr>
      </p:pic>
    </p:spTree>
    <p:extLst>
      <p:ext uri="{BB962C8B-B14F-4D97-AF65-F5344CB8AC3E}">
        <p14:creationId xmlns:p14="http://schemas.microsoft.com/office/powerpoint/2010/main" val="112759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3" name="Picture 2" descr="A person running with police officers&#10;&#10;Description automatically generated">
            <a:extLst>
              <a:ext uri="{FF2B5EF4-FFF2-40B4-BE49-F238E27FC236}">
                <a16:creationId xmlns:a16="http://schemas.microsoft.com/office/drawing/2014/main" id="{809F24AB-9589-D1C2-D87D-247F12277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785" y="3310412"/>
            <a:ext cx="5837960" cy="3422976"/>
          </a:xfrm>
          <a:prstGeom prst="rect">
            <a:avLst/>
          </a:prstGeom>
        </p:spPr>
      </p:pic>
      <p:pic>
        <p:nvPicPr>
          <p:cNvPr id="6" name="Picture 5" descr="A person in a suit&#10;&#10;Description automatically generated">
            <a:extLst>
              <a:ext uri="{FF2B5EF4-FFF2-40B4-BE49-F238E27FC236}">
                <a16:creationId xmlns:a16="http://schemas.microsoft.com/office/drawing/2014/main" id="{5B1FE4F1-D289-90F0-2707-D1F09E80EC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373" y="1563121"/>
            <a:ext cx="4805858" cy="2472948"/>
          </a:xfrm>
          <a:prstGeom prst="rect">
            <a:avLst/>
          </a:prstGeom>
        </p:spPr>
      </p:pic>
    </p:spTree>
    <p:extLst>
      <p:ext uri="{BB962C8B-B14F-4D97-AF65-F5344CB8AC3E}">
        <p14:creationId xmlns:p14="http://schemas.microsoft.com/office/powerpoint/2010/main" val="2303209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2" name="HackersNormal">
            <a:hlinkClick r:id="" action="ppaction://media"/>
            <a:extLst>
              <a:ext uri="{FF2B5EF4-FFF2-40B4-BE49-F238E27FC236}">
                <a16:creationId xmlns:a16="http://schemas.microsoft.com/office/drawing/2014/main" id="{37BAD79F-2FD1-3254-FFF3-A17D2CAC37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79770" y="2546743"/>
            <a:ext cx="4672622" cy="2628350"/>
          </a:xfrm>
          <a:prstGeom prst="rect">
            <a:avLst/>
          </a:prstGeom>
        </p:spPr>
      </p:pic>
    </p:spTree>
    <p:extLst>
      <p:ext uri="{BB962C8B-B14F-4D97-AF65-F5344CB8AC3E}">
        <p14:creationId xmlns:p14="http://schemas.microsoft.com/office/powerpoint/2010/main" val="119473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3" name="HackersSync">
            <a:hlinkClick r:id="" action="ppaction://media"/>
            <a:extLst>
              <a:ext uri="{FF2B5EF4-FFF2-40B4-BE49-F238E27FC236}">
                <a16:creationId xmlns:a16="http://schemas.microsoft.com/office/drawing/2014/main" id="{934E4AAD-36D9-A6ED-05DA-9A00FA166B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79770" y="2506253"/>
            <a:ext cx="4672622" cy="2628350"/>
          </a:xfrm>
          <a:prstGeom prst="rect">
            <a:avLst/>
          </a:prstGeom>
        </p:spPr>
      </p:pic>
    </p:spTree>
    <p:extLst>
      <p:ext uri="{BB962C8B-B14F-4D97-AF65-F5344CB8AC3E}">
        <p14:creationId xmlns:p14="http://schemas.microsoft.com/office/powerpoint/2010/main" val="298873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2" name="ObamaReadsHackers">
            <a:hlinkClick r:id="" action="ppaction://media"/>
            <a:extLst>
              <a:ext uri="{FF2B5EF4-FFF2-40B4-BE49-F238E27FC236}">
                <a16:creationId xmlns:a16="http://schemas.microsoft.com/office/drawing/2014/main" id="{9745F626-105D-447D-2541-02A5452E0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8788" y="2565597"/>
            <a:ext cx="4342552" cy="2446508"/>
          </a:xfrm>
          <a:prstGeom prst="rect">
            <a:avLst/>
          </a:prstGeom>
        </p:spPr>
      </p:pic>
    </p:spTree>
    <p:extLst>
      <p:ext uri="{BB962C8B-B14F-4D97-AF65-F5344CB8AC3E}">
        <p14:creationId xmlns:p14="http://schemas.microsoft.com/office/powerpoint/2010/main" val="383604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336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effectLst>
              </a:rPr>
              <a:t>Organization level attacks</a:t>
            </a:r>
          </a:p>
          <a:p>
            <a:r>
              <a:rPr lang="en-US" sz="3600" dirty="0">
                <a:ln>
                  <a:solidFill>
                    <a:schemeClr val="bg1">
                      <a:lumMod val="50000"/>
                    </a:schemeClr>
                  </a:solidFill>
                </a:ln>
                <a:solidFill>
                  <a:srgbClr val="FFFFFF"/>
                </a:solidFill>
                <a:effectLst>
                  <a:glow rad="228600">
                    <a:schemeClr val="tx1">
                      <a:alpha val="40000"/>
                    </a:schemeClr>
                  </a:glow>
                </a:effectLst>
              </a:rPr>
              <a:t>Reputation Attacks</a:t>
            </a:r>
          </a:p>
          <a:p>
            <a:r>
              <a:rPr lang="en-US" sz="3600" dirty="0">
                <a:ln>
                  <a:solidFill>
                    <a:schemeClr val="bg1">
                      <a:lumMod val="50000"/>
                    </a:schemeClr>
                  </a:solidFill>
                </a:ln>
                <a:solidFill>
                  <a:srgbClr val="FFFFFF"/>
                </a:solidFill>
                <a:effectLst>
                  <a:glow rad="228600">
                    <a:schemeClr val="tx1">
                      <a:alpha val="40000"/>
                    </a:schemeClr>
                  </a:glow>
                </a:effectLst>
              </a:rPr>
              <a:t>Stock Manipulation </a:t>
            </a:r>
          </a:p>
          <a:p>
            <a:r>
              <a:rPr lang="en-US" sz="3600" dirty="0">
                <a:ln>
                  <a:solidFill>
                    <a:schemeClr val="bg1">
                      <a:lumMod val="50000"/>
                    </a:schemeClr>
                  </a:solidFill>
                </a:ln>
                <a:solidFill>
                  <a:srgbClr val="FFFFFF"/>
                </a:solidFill>
                <a:effectLst>
                  <a:glow rad="228600">
                    <a:schemeClr val="tx1">
                      <a:alpha val="40000"/>
                    </a:schemeClr>
                  </a:glow>
                </a:effectLst>
              </a:rPr>
              <a:t>Voter Manipulation</a:t>
            </a:r>
          </a:p>
        </p:txBody>
      </p:sp>
      <p:pic>
        <p:nvPicPr>
          <p:cNvPr id="3" name="JohnnyFace">
            <a:hlinkClick r:id="" action="ppaction://media"/>
            <a:extLst>
              <a:ext uri="{FF2B5EF4-FFF2-40B4-BE49-F238E27FC236}">
                <a16:creationId xmlns:a16="http://schemas.microsoft.com/office/drawing/2014/main" id="{C7FFD9F2-0D82-C8BE-985B-6ACA68B526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79770" y="2476981"/>
            <a:ext cx="4847600" cy="2726775"/>
          </a:xfrm>
          <a:prstGeom prst="rect">
            <a:avLst/>
          </a:prstGeom>
        </p:spPr>
      </p:pic>
    </p:spTree>
    <p:extLst>
      <p:ext uri="{BB962C8B-B14F-4D97-AF65-F5344CB8AC3E}">
        <p14:creationId xmlns:p14="http://schemas.microsoft.com/office/powerpoint/2010/main" val="247127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4288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7" name="Base_BC0DCF88-737F-48B7-8C10-4A4ACF6A44B2.mp4">
            <a:hlinkClick r:id="" action="ppaction://media"/>
            <a:extLst>
              <a:ext uri="{FF2B5EF4-FFF2-40B4-BE49-F238E27FC236}">
                <a16:creationId xmlns:a16="http://schemas.microsoft.com/office/drawing/2014/main" id="{22136F0F-A8BD-5303-823B-9F7EEED728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139685" y="1302565"/>
            <a:ext cx="5869946" cy="4976655"/>
          </a:xfrm>
        </p:spPr>
      </p:pic>
      <p:pic>
        <p:nvPicPr>
          <p:cNvPr id="8" name="johnnyswap">
            <a:hlinkClick r:id="" action="ppaction://media"/>
            <a:extLst>
              <a:ext uri="{FF2B5EF4-FFF2-40B4-BE49-F238E27FC236}">
                <a16:creationId xmlns:a16="http://schemas.microsoft.com/office/drawing/2014/main" id="{82A1E7CA-725B-4D99-8EDA-60CCF4A7724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11686" y="1302565"/>
            <a:ext cx="5898504" cy="5001283"/>
          </a:xfrm>
          <a:prstGeom prst="rect">
            <a:avLst/>
          </a:prstGeom>
        </p:spPr>
      </p:pic>
    </p:spTree>
    <p:extLst>
      <p:ext uri="{BB962C8B-B14F-4D97-AF65-F5344CB8AC3E}">
        <p14:creationId xmlns:p14="http://schemas.microsoft.com/office/powerpoint/2010/main" val="170046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0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0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7"/>
                </p:tgtEl>
              </p:cMediaNode>
            </p:video>
            <p:video>
              <p:cMediaNode vol="80000">
                <p:cTn id="22"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8039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5" name="swiftswap">
            <a:hlinkClick r:id="" action="ppaction://media"/>
            <a:extLst>
              <a:ext uri="{FF2B5EF4-FFF2-40B4-BE49-F238E27FC236}">
                <a16:creationId xmlns:a16="http://schemas.microsoft.com/office/drawing/2014/main" id="{A42F959B-E09B-D677-D6C7-08E4E25D17F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70484" y="949431"/>
            <a:ext cx="6873392" cy="5827396"/>
          </a:xfrm>
        </p:spPr>
      </p:pic>
    </p:spTree>
    <p:extLst>
      <p:ext uri="{BB962C8B-B14F-4D97-AF65-F5344CB8AC3E}">
        <p14:creationId xmlns:p14="http://schemas.microsoft.com/office/powerpoint/2010/main" val="113411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80399"/>
            <a:ext cx="9374286" cy="1248083"/>
          </a:xfrm>
        </p:spPr>
        <p:txBody>
          <a:bodyPr anchor="b">
            <a:normAutofit/>
          </a:bodyPr>
          <a:lstStyle/>
          <a:p>
            <a:pPr algn="ctr"/>
            <a:r>
              <a:rPr lang="en-US" sz="8000" b="1" dirty="0">
                <a:ln>
                  <a:solidFill>
                    <a:schemeClr val="bg1">
                      <a:lumMod val="50000"/>
                    </a:schemeClr>
                  </a:solidFill>
                </a:ln>
                <a:solidFill>
                  <a:srgbClr val="FFFFFF"/>
                </a:solidFill>
                <a:effectLst>
                  <a:glow rad="228600">
                    <a:schemeClr val="tx1">
                      <a:alpha val="40000"/>
                    </a:schemeClr>
                  </a:glow>
                </a:effectLst>
              </a:rPr>
              <a:t>A.I. Video Attacks</a:t>
            </a:r>
          </a:p>
        </p:txBody>
      </p:sp>
      <p:pic>
        <p:nvPicPr>
          <p:cNvPr id="6" name="Content Placeholder 5" descr="A screenshot of a computer&#10;&#10;Description automatically generated">
            <a:extLst>
              <a:ext uri="{FF2B5EF4-FFF2-40B4-BE49-F238E27FC236}">
                <a16:creationId xmlns:a16="http://schemas.microsoft.com/office/drawing/2014/main" id="{9F44A5D6-7F83-3F18-4308-256855420F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7018" y="893218"/>
            <a:ext cx="9607172" cy="5734514"/>
          </a:xfrm>
        </p:spPr>
      </p:pic>
    </p:spTree>
    <p:extLst>
      <p:ext uri="{BB962C8B-B14F-4D97-AF65-F5344CB8AC3E}">
        <p14:creationId xmlns:p14="http://schemas.microsoft.com/office/powerpoint/2010/main" val="2942793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5993EC-A0CD-CCF2-74F1-EBC537884CB8}"/>
              </a:ext>
            </a:extLst>
          </p:cNvPr>
          <p:cNvSpPr>
            <a:spLocks noGrp="1"/>
          </p:cNvSpPr>
          <p:nvPr>
            <p:ph type="title"/>
          </p:nvPr>
        </p:nvSpPr>
        <p:spPr>
          <a:xfrm>
            <a:off x="3314820" y="566870"/>
            <a:ext cx="5366040" cy="2344840"/>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Preparing to Fight Back</a:t>
            </a:r>
          </a:p>
        </p:txBody>
      </p:sp>
      <p:sp>
        <p:nvSpPr>
          <p:cNvPr id="5" name="Content Placeholder 2">
            <a:extLst>
              <a:ext uri="{FF2B5EF4-FFF2-40B4-BE49-F238E27FC236}">
                <a16:creationId xmlns:a16="http://schemas.microsoft.com/office/drawing/2014/main" id="{44CC4168-4B09-5E35-1072-DD3D277C7E2B}"/>
              </a:ext>
            </a:extLst>
          </p:cNvPr>
          <p:cNvSpPr>
            <a:spLocks noGrp="1"/>
          </p:cNvSpPr>
          <p:nvPr>
            <p:ph idx="1"/>
          </p:nvPr>
        </p:nvSpPr>
        <p:spPr>
          <a:xfrm>
            <a:off x="3314820" y="3360487"/>
            <a:ext cx="5366041" cy="2809114"/>
          </a:xfrm>
        </p:spPr>
        <p:txBody>
          <a:bodyPr anchor="t">
            <a:normAutofit/>
          </a:bodyPr>
          <a:lstStyle/>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Education</a:t>
            </a:r>
          </a:p>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Policy</a:t>
            </a:r>
          </a:p>
          <a:p>
            <a:r>
              <a:rPr lang="en-US" sz="3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Testing</a:t>
            </a:r>
          </a:p>
        </p:txBody>
      </p:sp>
    </p:spTree>
    <p:extLst>
      <p:ext uri="{BB962C8B-B14F-4D97-AF65-F5344CB8AC3E}">
        <p14:creationId xmlns:p14="http://schemas.microsoft.com/office/powerpoint/2010/main" val="2380464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extLst>
              <a:ext uri="{BEBA8EAE-BF5A-486C-A8C5-ECC9F3942E4B}">
                <a14:imgProps xmlns:a14="http://schemas.microsoft.com/office/drawing/2010/main">
                  <a14:imgLayer r:embed="rId3">
                    <a14:imgEffect>
                      <a14:brightnessContrast contrast="-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AC52A6-A687-D294-D7A0-7DEA142696BE}"/>
              </a:ext>
            </a:extLst>
          </p:cNvPr>
          <p:cNvSpPr/>
          <p:nvPr/>
        </p:nvSpPr>
        <p:spPr>
          <a:xfrm>
            <a:off x="0" y="0"/>
            <a:ext cx="12192000" cy="6858000"/>
          </a:xfrm>
          <a:prstGeom prst="rect">
            <a:avLst/>
          </a:prstGeom>
          <a:solidFill>
            <a:srgbClr val="000000">
              <a:alpha val="74902"/>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833A1-8FDC-5394-CEC0-BE5829A21049}"/>
              </a:ext>
            </a:extLst>
          </p:cNvPr>
          <p:cNvSpPr>
            <a:spLocks noGrp="1"/>
          </p:cNvSpPr>
          <p:nvPr>
            <p:ph type="title"/>
          </p:nvPr>
        </p:nvSpPr>
        <p:spPr/>
        <p:txBody>
          <a:bodyPr/>
          <a:lstStyle/>
          <a:p>
            <a:r>
              <a:rPr lang="en-US" dirty="0">
                <a:solidFill>
                  <a:schemeClr val="bg1"/>
                </a:solidFill>
              </a:rPr>
              <a:t>THANKS! + Q/A</a:t>
            </a:r>
          </a:p>
        </p:txBody>
      </p:sp>
      <p:sp>
        <p:nvSpPr>
          <p:cNvPr id="3" name="Content Placeholder 2">
            <a:extLst>
              <a:ext uri="{FF2B5EF4-FFF2-40B4-BE49-F238E27FC236}">
                <a16:creationId xmlns:a16="http://schemas.microsoft.com/office/drawing/2014/main" id="{DDB27CAA-7D1C-141B-42CE-C9293DA1FBC3}"/>
              </a:ext>
            </a:extLst>
          </p:cNvPr>
          <p:cNvSpPr>
            <a:spLocks noGrp="1"/>
          </p:cNvSpPr>
          <p:nvPr>
            <p:ph idx="1"/>
          </p:nvPr>
        </p:nvSpPr>
        <p:spPr>
          <a:xfrm>
            <a:off x="838200" y="1825625"/>
            <a:ext cx="10515600" cy="4667250"/>
          </a:xfrm>
          <a:noFill/>
        </p:spPr>
        <p:txBody>
          <a:bodyPr>
            <a:normAutofit fontScale="92500" lnSpcReduction="20000"/>
          </a:bodyPr>
          <a:lstStyle/>
          <a:p>
            <a:pPr marL="0" indent="0">
              <a:buNone/>
            </a:pPr>
            <a:r>
              <a:rPr lang="en-US" b="1" dirty="0">
                <a:solidFill>
                  <a:schemeClr val="bg1"/>
                </a:solidFill>
              </a:rPr>
              <a:t>We asked </a:t>
            </a:r>
            <a:r>
              <a:rPr lang="en-US" b="1" dirty="0" err="1">
                <a:solidFill>
                  <a:schemeClr val="bg1"/>
                </a:solidFill>
              </a:rPr>
              <a:t>ChatGPT</a:t>
            </a:r>
            <a:r>
              <a:rPr lang="en-US" b="1" dirty="0">
                <a:solidFill>
                  <a:schemeClr val="bg1"/>
                </a:solidFill>
              </a:rPr>
              <a:t> the top 4 most common audience questions/prompts, here’s the results:</a:t>
            </a:r>
          </a:p>
          <a:p>
            <a:pPr>
              <a:buFont typeface="Arial" panose="020B0604020202020204" pitchFamily="34" charset="0"/>
              <a:buChar char="•"/>
            </a:pPr>
            <a:r>
              <a:rPr lang="en-US" dirty="0">
                <a:solidFill>
                  <a:schemeClr val="bg1"/>
                </a:solidFill>
              </a:rPr>
              <a:t>It’s your birthday. Someone gives you a calfskin wallet.</a:t>
            </a:r>
          </a:p>
          <a:p>
            <a:pPr lvl="1"/>
            <a:endParaRPr lang="en-US" dirty="0">
              <a:solidFill>
                <a:schemeClr val="bg1"/>
              </a:solidFill>
            </a:endParaRPr>
          </a:p>
          <a:p>
            <a:pPr>
              <a:buFont typeface="Arial" panose="020B0604020202020204" pitchFamily="34" charset="0"/>
              <a:buChar char="•"/>
            </a:pPr>
            <a:r>
              <a:rPr lang="en-US" dirty="0">
                <a:solidFill>
                  <a:schemeClr val="bg1"/>
                </a:solidFill>
              </a:rPr>
              <a:t>You’ve got a little boy. He shows you his butterfly collection plus the killing jar.</a:t>
            </a:r>
          </a:p>
          <a:p>
            <a:pPr lvl="1"/>
            <a:endParaRPr lang="en-US" dirty="0">
              <a:solidFill>
                <a:schemeClr val="bg1"/>
              </a:solidFill>
            </a:endParaRPr>
          </a:p>
          <a:p>
            <a:pPr>
              <a:buFont typeface="Arial" panose="020B0604020202020204" pitchFamily="34" charset="0"/>
              <a:buChar char="•"/>
            </a:pPr>
            <a:r>
              <a:rPr lang="en-US" dirty="0">
                <a:solidFill>
                  <a:schemeClr val="bg1"/>
                </a:solidFill>
              </a:rPr>
              <a:t>You’re watching television. Suddenly you realize there’s a wasp crawling on your arm.</a:t>
            </a:r>
          </a:p>
          <a:p>
            <a:pPr lvl="1"/>
            <a:endParaRPr lang="en-US" dirty="0">
              <a:solidFill>
                <a:schemeClr val="bg1"/>
              </a:solidFill>
            </a:endParaRPr>
          </a:p>
          <a:p>
            <a:pPr>
              <a:buFont typeface="Arial" panose="020B0604020202020204" pitchFamily="34" charset="0"/>
              <a:buChar char="•"/>
            </a:pPr>
            <a:r>
              <a:rPr lang="en-US" dirty="0">
                <a:solidFill>
                  <a:schemeClr val="bg1"/>
                </a:solidFill>
              </a:rPr>
              <a:t>A tortoise lays on its back, its belly baking in the hot sun, beating its legs trying to turn itself over, but it can’t, not without your help. But you’re not helping. Why is that?</a:t>
            </a:r>
          </a:p>
          <a:p>
            <a:pPr lvl="1"/>
            <a:endParaRPr lang="en-US" dirty="0"/>
          </a:p>
          <a:p>
            <a:endParaRPr lang="en-US" dirty="0"/>
          </a:p>
        </p:txBody>
      </p:sp>
    </p:spTree>
    <p:extLst>
      <p:ext uri="{BB962C8B-B14F-4D97-AF65-F5344CB8AC3E}">
        <p14:creationId xmlns:p14="http://schemas.microsoft.com/office/powerpoint/2010/main" val="1911757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33A1-8FDC-5394-CEC0-BE5829A21049}"/>
              </a:ext>
            </a:extLst>
          </p:cNvPr>
          <p:cNvSpPr>
            <a:spLocks noGrp="1"/>
          </p:cNvSpPr>
          <p:nvPr>
            <p:ph type="title"/>
          </p:nvPr>
        </p:nvSpPr>
        <p:spPr/>
        <p:txBody>
          <a:bodyPr/>
          <a:lstStyle/>
          <a:p>
            <a:r>
              <a:rPr lang="en-US" dirty="0"/>
              <a:t>References / Resources</a:t>
            </a:r>
          </a:p>
        </p:txBody>
      </p:sp>
      <p:sp>
        <p:nvSpPr>
          <p:cNvPr id="3" name="Content Placeholder 2">
            <a:extLst>
              <a:ext uri="{FF2B5EF4-FFF2-40B4-BE49-F238E27FC236}">
                <a16:creationId xmlns:a16="http://schemas.microsoft.com/office/drawing/2014/main" id="{DDB27CAA-7D1C-141B-42CE-C9293DA1FBC3}"/>
              </a:ext>
            </a:extLst>
          </p:cNvPr>
          <p:cNvSpPr>
            <a:spLocks noGrp="1"/>
          </p:cNvSpPr>
          <p:nvPr>
            <p:ph idx="1"/>
          </p:nvPr>
        </p:nvSpPr>
        <p:spPr>
          <a:xfrm>
            <a:off x="838199" y="1825625"/>
            <a:ext cx="4812957" cy="4667250"/>
          </a:xfrm>
          <a:noFill/>
        </p:spPr>
        <p:txBody>
          <a:bodyPr>
            <a:normAutofit fontScale="92500" lnSpcReduction="10000"/>
          </a:bodyPr>
          <a:lstStyle/>
          <a:p>
            <a:pPr lvl="1"/>
            <a:r>
              <a:rPr lang="en-US" dirty="0"/>
              <a:t>Text </a:t>
            </a:r>
          </a:p>
          <a:p>
            <a:pPr lvl="2"/>
            <a:r>
              <a:rPr lang="en-US" dirty="0" err="1"/>
              <a:t>ChatGPT</a:t>
            </a:r>
            <a:r>
              <a:rPr lang="en-US" dirty="0"/>
              <a:t> </a:t>
            </a:r>
            <a:r>
              <a:rPr lang="en-US" dirty="0">
                <a:hlinkClick r:id="rId4"/>
              </a:rPr>
              <a:t>https://openai.com</a:t>
            </a:r>
            <a:endParaRPr lang="en-US" dirty="0"/>
          </a:p>
          <a:p>
            <a:pPr lvl="2"/>
            <a:r>
              <a:rPr lang="en-US" dirty="0" err="1"/>
              <a:t>Snowfensive’s</a:t>
            </a:r>
            <a:r>
              <a:rPr lang="en-US" dirty="0"/>
              <a:t> Leveraging Artificial Intelligence (Ai) To Build Phishing Pretexts Whitepaper </a:t>
            </a:r>
            <a:r>
              <a:rPr lang="en-US" dirty="0">
                <a:hlinkClick r:id="rId5"/>
              </a:rPr>
              <a:t>https://snowfensive.com</a:t>
            </a:r>
            <a:endParaRPr lang="en-US" dirty="0"/>
          </a:p>
          <a:p>
            <a:pPr lvl="1"/>
            <a:r>
              <a:rPr lang="en-US" dirty="0"/>
              <a:t>Voice</a:t>
            </a:r>
          </a:p>
          <a:p>
            <a:pPr lvl="2"/>
            <a:r>
              <a:rPr lang="en-US" dirty="0"/>
              <a:t>Eleven Labs </a:t>
            </a:r>
            <a:r>
              <a:rPr lang="en-US" dirty="0">
                <a:hlinkClick r:id="rId6"/>
              </a:rPr>
              <a:t>https://elevenlabs.io</a:t>
            </a:r>
            <a:endParaRPr lang="en-US" dirty="0"/>
          </a:p>
          <a:p>
            <a:pPr lvl="2"/>
            <a:r>
              <a:rPr lang="en-US" dirty="0"/>
              <a:t>Coqui </a:t>
            </a:r>
            <a:r>
              <a:rPr lang="en-US" dirty="0">
                <a:hlinkClick r:id="rId7"/>
              </a:rPr>
              <a:t>https://coqui.ai</a:t>
            </a:r>
            <a:endParaRPr lang="en-US" dirty="0"/>
          </a:p>
          <a:p>
            <a:pPr lvl="2"/>
            <a:r>
              <a:rPr lang="en-US" dirty="0"/>
              <a:t>RVC-Project </a:t>
            </a:r>
            <a:r>
              <a:rPr lang="en-US" sz="1800" u="sng" dirty="0">
                <a:solidFill>
                  <a:srgbClr val="000000"/>
                </a:solidFill>
                <a:effectLst/>
                <a:latin typeface="Aptos" panose="020B0604020202020204" pitchFamily="34" charset="0"/>
                <a:ea typeface="Times New Roman" panose="02020603050405020304" pitchFamily="18" charset="0"/>
                <a:hlinkClick r:id="rId8"/>
              </a:rPr>
              <a:t>https://github.com/RVC-Project</a:t>
            </a:r>
            <a:endParaRPr lang="en-US" sz="1800" dirty="0">
              <a:effectLst/>
              <a:latin typeface="Calibri" panose="020F0502020204030204" pitchFamily="34" charset="0"/>
              <a:ea typeface="Calibri" panose="020F0502020204030204" pitchFamily="34" charset="0"/>
            </a:endParaRPr>
          </a:p>
          <a:p>
            <a:pPr lvl="1"/>
            <a:r>
              <a:rPr lang="en-US" dirty="0"/>
              <a:t>Video</a:t>
            </a:r>
          </a:p>
          <a:p>
            <a:pPr lvl="2"/>
            <a:r>
              <a:rPr lang="en-US" sz="1800" dirty="0">
                <a:solidFill>
                  <a:srgbClr val="000000"/>
                </a:solidFill>
                <a:effectLst/>
                <a:latin typeface="Aptos" panose="020B0004020202020204" pitchFamily="34" charset="0"/>
                <a:ea typeface="Times New Roman" panose="02020603050405020304" pitchFamily="18" charset="0"/>
              </a:rPr>
              <a:t>Wav2Lip </a:t>
            </a:r>
            <a:r>
              <a:rPr lang="en-US" sz="1800" u="sng" dirty="0">
                <a:solidFill>
                  <a:srgbClr val="000000"/>
                </a:solidFill>
                <a:effectLst/>
                <a:latin typeface="Aptos" panose="020B0004020202020204" pitchFamily="34" charset="0"/>
                <a:ea typeface="Times New Roman" panose="02020603050405020304" pitchFamily="18" charset="0"/>
                <a:hlinkClick r:id="rId9"/>
              </a:rPr>
              <a:t>https://github.com/Rudrabha/Wav2Lip</a:t>
            </a:r>
            <a:endParaRPr lang="en-US" sz="1800" dirty="0">
              <a:effectLst/>
              <a:latin typeface="Calibri" panose="020F0502020204030204" pitchFamily="34" charset="0"/>
              <a:ea typeface="Calibri" panose="020F0502020204030204" pitchFamily="34" charset="0"/>
            </a:endParaRPr>
          </a:p>
          <a:p>
            <a:pPr lvl="2"/>
            <a:r>
              <a:rPr lang="en-US" dirty="0"/>
              <a:t>Wav2Lip Lip Sync Service </a:t>
            </a:r>
            <a:r>
              <a:rPr lang="en-US" dirty="0">
                <a:hlinkClick r:id="rId10"/>
              </a:rPr>
              <a:t>https://www.neuralsyncai.com/</a:t>
            </a:r>
            <a:endParaRPr lang="en-US" dirty="0"/>
          </a:p>
          <a:p>
            <a:endParaRPr lang="en-US" dirty="0"/>
          </a:p>
        </p:txBody>
      </p:sp>
      <p:sp>
        <p:nvSpPr>
          <p:cNvPr id="4" name="TextBox 3">
            <a:extLst>
              <a:ext uri="{FF2B5EF4-FFF2-40B4-BE49-F238E27FC236}">
                <a16:creationId xmlns:a16="http://schemas.microsoft.com/office/drawing/2014/main" id="{E1EF33E6-0405-767A-B3D5-22F27C4BA558}"/>
              </a:ext>
            </a:extLst>
          </p:cNvPr>
          <p:cNvSpPr txBox="1"/>
          <p:nvPr/>
        </p:nvSpPr>
        <p:spPr>
          <a:xfrm>
            <a:off x="6540846" y="1825625"/>
            <a:ext cx="452257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Video</a:t>
            </a:r>
          </a:p>
          <a:p>
            <a:pPr marL="742950" lvl="1" indent="-285750">
              <a:buFont typeface="Arial" panose="020B0604020202020204" pitchFamily="34" charset="0"/>
              <a:buChar char="•"/>
            </a:pPr>
            <a:r>
              <a:rPr lang="en-US" dirty="0" err="1"/>
              <a:t>Roop</a:t>
            </a:r>
            <a:r>
              <a:rPr lang="en-US" dirty="0"/>
              <a:t> Face Swap Project </a:t>
            </a:r>
            <a:r>
              <a:rPr lang="en-US" sz="1800" u="sng" dirty="0">
                <a:solidFill>
                  <a:srgbClr val="000000"/>
                </a:solidFill>
                <a:effectLst/>
                <a:latin typeface="Aptos" panose="020B0004020202020204" pitchFamily="34" charset="0"/>
                <a:ea typeface="Times New Roman" panose="02020603050405020304" pitchFamily="18" charset="0"/>
                <a:hlinkClick r:id="rId11"/>
              </a:rPr>
              <a:t>https://github.com/s0md3v/roop</a:t>
            </a:r>
            <a:endParaRPr lang="en-US" sz="1800" dirty="0">
              <a:effectLst/>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err="1"/>
              <a:t>DeepfaceLab</a:t>
            </a:r>
            <a:r>
              <a:rPr lang="en-US" dirty="0"/>
              <a:t>/Live </a:t>
            </a:r>
            <a:r>
              <a:rPr lang="en-US" dirty="0">
                <a:hlinkClick r:id="rId12"/>
              </a:rPr>
              <a:t>h</a:t>
            </a:r>
            <a:r>
              <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hlinkClick r:id="rId12"/>
              </a:rPr>
              <a:t>ttps://github.com/iperov/DeepFaceLab/</a:t>
            </a:r>
            <a:endPar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US" dirty="0"/>
              <a:t>Detection</a:t>
            </a:r>
          </a:p>
          <a:p>
            <a:pPr marL="742950" lvl="1" indent="-285750">
              <a:buFont typeface="Arial" panose="020B0604020202020204" pitchFamily="34" charset="0"/>
              <a:buChar char="•"/>
            </a:pPr>
            <a:r>
              <a:rPr lang="en-US" dirty="0"/>
              <a:t>Blade Runner </a:t>
            </a:r>
            <a:r>
              <a:rPr lang="en-US" dirty="0">
                <a:hlinkClick r:id="rId13"/>
              </a:rPr>
              <a:t>https://www.bladerunner.ai/</a:t>
            </a:r>
            <a:endParaRPr lang="en-US" dirty="0"/>
          </a:p>
          <a:p>
            <a:pPr marL="742950" lvl="1" indent="-285750">
              <a:buFont typeface="Arial" panose="020B0604020202020204" pitchFamily="34" charset="0"/>
              <a:buChar char="•"/>
            </a:pPr>
            <a:r>
              <a:rPr lang="en-US" dirty="0"/>
              <a:t>Intel and Intel Labs Develop New AI Methods to Restore Trust in Media </a:t>
            </a:r>
            <a:r>
              <a:rPr lang="en-US" dirty="0">
                <a:hlinkClick r:id="rId14"/>
              </a:rPr>
              <a:t>https://www.intel.com/content/www/us/en/research/blogs/trusted-media.html</a:t>
            </a:r>
            <a:endParaRPr lang="en-US" dirty="0"/>
          </a:p>
          <a:p>
            <a:pPr lvl="1"/>
            <a:endParaRPr lang="en-US" dirty="0"/>
          </a:p>
        </p:txBody>
      </p:sp>
    </p:spTree>
    <p:extLst>
      <p:ext uri="{BB962C8B-B14F-4D97-AF65-F5344CB8AC3E}">
        <p14:creationId xmlns:p14="http://schemas.microsoft.com/office/powerpoint/2010/main" val="92299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extLst>
              <a:ext uri="{BEBA8EAE-BF5A-486C-A8C5-ECC9F3942E4B}">
                <a14:imgProps xmlns:a14="http://schemas.microsoft.com/office/drawing/2010/main">
                  <a14:imgLayer r:embed="rId3">
                    <a14:imgEffect>
                      <a14:saturation sat="336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C865FB-E365-05A7-E08D-A4EA68FC9BFA}"/>
              </a:ext>
            </a:extLst>
          </p:cNvPr>
          <p:cNvSpPr/>
          <p:nvPr/>
        </p:nvSpPr>
        <p:spPr>
          <a:xfrm>
            <a:off x="5325302" y="1905506"/>
            <a:ext cx="6685723" cy="3139321"/>
          </a:xfrm>
          <a:prstGeom prst="rect">
            <a:avLst/>
          </a:prstGeom>
          <a:noFill/>
        </p:spPr>
        <p:txBody>
          <a:bodyPr wrap="square" lIns="91440" tIns="45720" rIns="91440" bIns="45720">
            <a:spAutoFit/>
          </a:bodyPr>
          <a:lstStyle/>
          <a:p>
            <a:pPr algn="r"/>
            <a:r>
              <a:rPr lang="en-US" sz="4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Chris Carlis</a:t>
            </a:r>
          </a:p>
          <a:p>
            <a:pPr lvl="1" algn="r"/>
            <a:r>
              <a:rPr lang="en-US" sz="4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Dolos Group</a:t>
            </a:r>
          </a:p>
          <a:p>
            <a:pPr lvl="1" algn="r"/>
            <a:r>
              <a:rPr lang="en-US" sz="4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Penetration Tester</a:t>
            </a:r>
          </a:p>
          <a:p>
            <a:pPr lvl="1" algn="r"/>
            <a:r>
              <a:rPr lang="en-US" sz="4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Verified live human</a:t>
            </a:r>
          </a:p>
        </p:txBody>
      </p:sp>
      <p:sp>
        <p:nvSpPr>
          <p:cNvPr id="10" name="TextBox 9">
            <a:extLst>
              <a:ext uri="{FF2B5EF4-FFF2-40B4-BE49-F238E27FC236}">
                <a16:creationId xmlns:a16="http://schemas.microsoft.com/office/drawing/2014/main" id="{3A87C8DA-B60B-D77B-5817-97ED564E980C}"/>
              </a:ext>
            </a:extLst>
          </p:cNvPr>
          <p:cNvSpPr txBox="1"/>
          <p:nvPr/>
        </p:nvSpPr>
        <p:spPr>
          <a:xfrm>
            <a:off x="285750" y="1905506"/>
            <a:ext cx="5682698" cy="3139321"/>
          </a:xfrm>
          <a:prstGeom prst="rect">
            <a:avLst/>
          </a:prstGeom>
          <a:noFill/>
        </p:spPr>
        <p:txBody>
          <a:bodyPr wrap="square">
            <a:spAutoFit/>
          </a:bodyPr>
          <a:lstStyle/>
          <a:p>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Johnny Xmas</a:t>
            </a:r>
          </a:p>
          <a:p>
            <a:r>
              <a:rPr lang="en-US" sz="4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GRIMM</a:t>
            </a:r>
            <a:endParaRPr lang="en-US"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4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Director of Training</a:t>
            </a:r>
          </a:p>
          <a:p>
            <a:r>
              <a:rPr lang="en-US" sz="4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Has 3 Legal Names</a:t>
            </a:r>
          </a:p>
        </p:txBody>
      </p:sp>
    </p:spTree>
    <p:extLst>
      <p:ext uri="{BB962C8B-B14F-4D97-AF65-F5344CB8AC3E}">
        <p14:creationId xmlns:p14="http://schemas.microsoft.com/office/powerpoint/2010/main" val="539121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06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228499-1DFA-3B86-0C3C-9EE7ED706596}"/>
              </a:ext>
            </a:extLst>
          </p:cNvPr>
          <p:cNvSpPr txBox="1">
            <a:spLocks/>
          </p:cNvSpPr>
          <p:nvPr/>
        </p:nvSpPr>
        <p:spPr>
          <a:xfrm>
            <a:off x="3880430" y="170606"/>
            <a:ext cx="7160357" cy="4164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n>
                  <a:solidFill>
                    <a:schemeClr val="bg1">
                      <a:lumMod val="50000"/>
                    </a:schemeClr>
                  </a:solidFill>
                </a:ln>
                <a:solidFill>
                  <a:srgbClr val="FFFFFF"/>
                </a:solidFill>
                <a:effectLst>
                  <a:glow rad="228600">
                    <a:schemeClr val="tx1">
                      <a:alpha val="40000"/>
                    </a:schemeClr>
                  </a:glow>
                  <a:outerShdw blurRad="38100" dist="38100" dir="2700000" algn="tl">
                    <a:srgbClr val="000000">
                      <a:alpha val="43137"/>
                    </a:srgbClr>
                  </a:outerShdw>
                </a:effectLst>
              </a:rPr>
              <a:t>A.I. Trouble</a:t>
            </a:r>
          </a:p>
        </p:txBody>
      </p:sp>
      <p:pic>
        <p:nvPicPr>
          <p:cNvPr id="5" name="Picture 4">
            <a:extLst>
              <a:ext uri="{FF2B5EF4-FFF2-40B4-BE49-F238E27FC236}">
                <a16:creationId xmlns:a16="http://schemas.microsoft.com/office/drawing/2014/main" id="{1D4AE03D-EAC7-66D0-5D54-6AB043FBA801}"/>
              </a:ext>
            </a:extLst>
          </p:cNvPr>
          <p:cNvPicPr>
            <a:picLocks noChangeAspect="1"/>
          </p:cNvPicPr>
          <p:nvPr/>
        </p:nvPicPr>
        <p:blipFill rotWithShape="1">
          <a:blip r:embed="rId3"/>
          <a:srcRect t="26837" b="37263"/>
          <a:stretch/>
        </p:blipFill>
        <p:spPr>
          <a:xfrm>
            <a:off x="290798" y="3172293"/>
            <a:ext cx="5720883" cy="2637557"/>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053E1F29-BFDA-C5C3-1D05-BCDAB72F0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859" y="1312512"/>
            <a:ext cx="5749822" cy="1515275"/>
          </a:xfrm>
          <a:prstGeom prst="rect">
            <a:avLst/>
          </a:prstGeom>
        </p:spPr>
      </p:pic>
      <p:pic>
        <p:nvPicPr>
          <p:cNvPr id="7" name="Picture 6">
            <a:extLst>
              <a:ext uri="{FF2B5EF4-FFF2-40B4-BE49-F238E27FC236}">
                <a16:creationId xmlns:a16="http://schemas.microsoft.com/office/drawing/2014/main" id="{BF9694CD-8487-BAD7-D1F4-09F45B67A1FB}"/>
              </a:ext>
            </a:extLst>
          </p:cNvPr>
          <p:cNvPicPr>
            <a:picLocks noChangeAspect="1"/>
          </p:cNvPicPr>
          <p:nvPr/>
        </p:nvPicPr>
        <p:blipFill rotWithShape="1">
          <a:blip r:embed="rId5"/>
          <a:srcRect l="-2371" t="22021" r="2371" b="41146"/>
          <a:stretch/>
        </p:blipFill>
        <p:spPr>
          <a:xfrm>
            <a:off x="5775366" y="1941989"/>
            <a:ext cx="5757645" cy="2051445"/>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116C6310-F9B7-A7F1-1D48-9823AF52A8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5781" y="4238447"/>
            <a:ext cx="6769940" cy="1891197"/>
          </a:xfrm>
          <a:prstGeom prst="rect">
            <a:avLst/>
          </a:prstGeom>
        </p:spPr>
      </p:pic>
    </p:spTree>
    <p:extLst>
      <p:ext uri="{BB962C8B-B14F-4D97-AF65-F5344CB8AC3E}">
        <p14:creationId xmlns:p14="http://schemas.microsoft.com/office/powerpoint/2010/main" val="3501991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E213065-FA9F-9455-2708-70E2F183AEDC}"/>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D7D89FF-100E-49A8-4CC1-0D379465B0EC}"/>
              </a:ext>
            </a:extLst>
          </p:cNvPr>
          <p:cNvSpPr/>
          <p:nvPr/>
        </p:nvSpPr>
        <p:spPr>
          <a:xfrm>
            <a:off x="6851151" y="148975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098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309DF7-632E-7D89-57BE-0917995DE645}"/>
              </a:ext>
            </a:extLst>
          </p:cNvPr>
          <p:cNvSpPr>
            <a:spLocks noGrp="1"/>
          </p:cNvSpPr>
          <p:nvPr>
            <p:ph type="title"/>
          </p:nvPr>
        </p:nvSpPr>
        <p:spPr>
          <a:xfrm>
            <a:off x="582756" y="1751307"/>
            <a:ext cx="4023360" cy="3204134"/>
          </a:xfrm>
        </p:spPr>
        <p:txBody>
          <a:bodyPr vert="horz" lIns="91440" tIns="45720" rIns="91440" bIns="45720" rtlCol="0" anchor="b">
            <a:normAutofit/>
          </a:bodyPr>
          <a:lstStyle/>
          <a:p>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A.I. Text/Code</a:t>
            </a:r>
            <a:b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br>
            <a:r>
              <a:rPr lang="en-US" sz="6600" kern="1200" dirty="0">
                <a:solidFill>
                  <a:schemeClr val="bg1"/>
                </a:solidFill>
                <a:effectLst>
                  <a:glow rad="228600">
                    <a:schemeClr val="tx1">
                      <a:alpha val="40000"/>
                    </a:schemeClr>
                  </a:glow>
                  <a:outerShdw blurRad="38100" dist="38100" dir="2700000" algn="tl">
                    <a:srgbClr val="000000">
                      <a:alpha val="43137"/>
                    </a:srgbClr>
                  </a:outerShdw>
                </a:effectLst>
                <a:latin typeface="+mj-lt"/>
                <a:ea typeface="+mj-ea"/>
                <a:cs typeface="+mj-cs"/>
              </a:rPr>
              <a:t>Examples</a:t>
            </a:r>
          </a:p>
        </p:txBody>
      </p:sp>
      <p:pic>
        <p:nvPicPr>
          <p:cNvPr id="5" name="Content Placeholder 4">
            <a:extLst>
              <a:ext uri="{FF2B5EF4-FFF2-40B4-BE49-F238E27FC236}">
                <a16:creationId xmlns:a16="http://schemas.microsoft.com/office/drawing/2014/main" id="{3045F903-5CC2-BA05-54C2-2DC9A4D47DE2}"/>
              </a:ext>
            </a:extLst>
          </p:cNvPr>
          <p:cNvPicPr>
            <a:picLocks noGrp="1" noChangeAspect="1"/>
          </p:cNvPicPr>
          <p:nvPr>
            <p:ph idx="1"/>
          </p:nvPr>
        </p:nvPicPr>
        <p:blipFill>
          <a:blip r:embed="rId3"/>
          <a:stretch>
            <a:fillRect/>
          </a:stretch>
        </p:blipFill>
        <p:spPr>
          <a:xfrm>
            <a:off x="5181600" y="625683"/>
            <a:ext cx="6563466" cy="5726625"/>
          </a:xfrm>
          <a:prstGeom prst="rect">
            <a:avLst/>
          </a:prstGeom>
        </p:spPr>
      </p:pic>
    </p:spTree>
    <p:extLst>
      <p:ext uri="{BB962C8B-B14F-4D97-AF65-F5344CB8AC3E}">
        <p14:creationId xmlns:p14="http://schemas.microsoft.com/office/powerpoint/2010/main" val="159844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14000" b="-1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CCAD48-A797-52B7-DBAA-1CBA8BC485E3}"/>
              </a:ext>
            </a:extLst>
          </p:cNvPr>
          <p:cNvSpPr>
            <a:spLocks noGrp="1"/>
          </p:cNvSpPr>
          <p:nvPr>
            <p:ph type="title"/>
          </p:nvPr>
        </p:nvSpPr>
        <p:spPr>
          <a:xfrm>
            <a:off x="1188069" y="381935"/>
            <a:ext cx="9374286" cy="1248083"/>
          </a:xfrm>
        </p:spPr>
        <p:txBody>
          <a:bodyPr anchor="b">
            <a:normAutofit/>
          </a:bodyPr>
          <a:lstStyle/>
          <a:p>
            <a:r>
              <a:rPr lang="en-US" sz="8000" dirty="0">
                <a:ln>
                  <a:solidFill>
                    <a:schemeClr val="bg1">
                      <a:lumMod val="50000"/>
                    </a:schemeClr>
                  </a:solidFill>
                </a:ln>
                <a:solidFill>
                  <a:srgbClr val="FFFFFF"/>
                </a:solidFill>
                <a:effectLst>
                  <a:glow rad="228600">
                    <a:schemeClr val="tx1">
                      <a:alpha val="40000"/>
                    </a:schemeClr>
                  </a:glow>
                </a:effectLst>
              </a:rPr>
              <a:t>A.I. Text/Code Attacks</a:t>
            </a:r>
          </a:p>
        </p:txBody>
      </p:sp>
      <p:sp>
        <p:nvSpPr>
          <p:cNvPr id="5" name="Content Placeholder 2">
            <a:extLst>
              <a:ext uri="{FF2B5EF4-FFF2-40B4-BE49-F238E27FC236}">
                <a16:creationId xmlns:a16="http://schemas.microsoft.com/office/drawing/2014/main" id="{42319662-E165-4E53-6E0D-87F6CEB52DD8}"/>
              </a:ext>
            </a:extLst>
          </p:cNvPr>
          <p:cNvSpPr>
            <a:spLocks noGrp="1"/>
          </p:cNvSpPr>
          <p:nvPr>
            <p:ph idx="1"/>
          </p:nvPr>
        </p:nvSpPr>
        <p:spPr>
          <a:xfrm>
            <a:off x="1188069" y="2228851"/>
            <a:ext cx="5691701" cy="3834492"/>
          </a:xfrm>
        </p:spPr>
        <p:txBody>
          <a:bodyPr anchor="t">
            <a:normAutofit/>
          </a:bodyPr>
          <a:lstStyle/>
          <a:p>
            <a:r>
              <a:rPr lang="en-US" sz="3200" dirty="0">
                <a:ln>
                  <a:solidFill>
                    <a:schemeClr val="bg1">
                      <a:lumMod val="50000"/>
                    </a:schemeClr>
                  </a:solidFill>
                </a:ln>
                <a:solidFill>
                  <a:srgbClr val="FFFFFF"/>
                </a:solidFill>
                <a:effectLst>
                  <a:glow rad="228600">
                    <a:schemeClr val="tx1">
                      <a:alpha val="40000"/>
                    </a:schemeClr>
                  </a:glow>
                </a:effectLst>
              </a:rPr>
              <a:t>Organization level attacks</a:t>
            </a:r>
          </a:p>
          <a:p>
            <a:pPr lvl="1"/>
            <a:r>
              <a:rPr lang="en-US" sz="3200" dirty="0">
                <a:ln>
                  <a:solidFill>
                    <a:schemeClr val="bg1">
                      <a:lumMod val="50000"/>
                    </a:schemeClr>
                  </a:solidFill>
                </a:ln>
                <a:solidFill>
                  <a:srgbClr val="FFFFFF"/>
                </a:solidFill>
                <a:effectLst>
                  <a:glow rad="228600">
                    <a:schemeClr val="tx1">
                      <a:alpha val="40000"/>
                    </a:schemeClr>
                  </a:glow>
                </a:effectLst>
              </a:rPr>
              <a:t>Rapid development of exploit code</a:t>
            </a:r>
          </a:p>
          <a:p>
            <a:pPr lvl="1"/>
            <a:r>
              <a:rPr lang="en-US" sz="3200" dirty="0">
                <a:ln>
                  <a:solidFill>
                    <a:schemeClr val="bg1">
                      <a:lumMod val="50000"/>
                    </a:schemeClr>
                  </a:solidFill>
                </a:ln>
                <a:solidFill>
                  <a:srgbClr val="FFFFFF"/>
                </a:solidFill>
                <a:effectLst>
                  <a:glow rad="228600">
                    <a:schemeClr val="tx1">
                      <a:alpha val="40000"/>
                    </a:schemeClr>
                  </a:glow>
                </a:effectLst>
              </a:rPr>
              <a:t>Text generation/filter evasion</a:t>
            </a:r>
          </a:p>
          <a:p>
            <a:r>
              <a:rPr lang="en-US" sz="3200" dirty="0">
                <a:ln>
                  <a:solidFill>
                    <a:schemeClr val="bg1">
                      <a:lumMod val="50000"/>
                    </a:schemeClr>
                  </a:solidFill>
                </a:ln>
                <a:solidFill>
                  <a:srgbClr val="FFFFFF"/>
                </a:solidFill>
                <a:effectLst>
                  <a:glow rad="228600">
                    <a:schemeClr val="tx1">
                      <a:alpha val="40000"/>
                    </a:schemeClr>
                  </a:glow>
                </a:effectLst>
              </a:rPr>
              <a:t>Social Engineering Text</a:t>
            </a:r>
          </a:p>
        </p:txBody>
      </p:sp>
      <p:pic>
        <p:nvPicPr>
          <p:cNvPr id="6" name="Picture 5">
            <a:extLst>
              <a:ext uri="{FF2B5EF4-FFF2-40B4-BE49-F238E27FC236}">
                <a16:creationId xmlns:a16="http://schemas.microsoft.com/office/drawing/2014/main" id="{34E44E29-319A-3615-038E-25E72D6C842B}"/>
              </a:ext>
            </a:extLst>
          </p:cNvPr>
          <p:cNvPicPr>
            <a:picLocks noChangeAspect="1"/>
          </p:cNvPicPr>
          <p:nvPr/>
        </p:nvPicPr>
        <p:blipFill>
          <a:blip r:embed="rId3"/>
          <a:stretch>
            <a:fillRect/>
          </a:stretch>
        </p:blipFill>
        <p:spPr>
          <a:xfrm>
            <a:off x="6705728" y="1630018"/>
            <a:ext cx="3856621" cy="4786447"/>
          </a:xfrm>
          <a:prstGeom prst="rect">
            <a:avLst/>
          </a:prstGeom>
        </p:spPr>
      </p:pic>
    </p:spTree>
    <p:extLst>
      <p:ext uri="{BB962C8B-B14F-4D97-AF65-F5344CB8AC3E}">
        <p14:creationId xmlns:p14="http://schemas.microsoft.com/office/powerpoint/2010/main" val="1972343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4114EAB-9C51-A5A4-3725-AE896288C2F5}"/>
              </a:ext>
            </a:extLst>
          </p:cNvPr>
          <p:cNvSpPr/>
          <p:nvPr/>
        </p:nvSpPr>
        <p:spPr>
          <a:xfrm>
            <a:off x="5671335" y="1664413"/>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16CA75C-BAE0-8650-D4E1-FAF323E7A268}"/>
              </a:ext>
            </a:extLst>
          </p:cNvPr>
          <p:cNvSpPr/>
          <p:nvPr/>
        </p:nvSpPr>
        <p:spPr>
          <a:xfrm>
            <a:off x="6851151" y="1577082"/>
            <a:ext cx="154112" cy="174661"/>
          </a:xfrm>
          <a:prstGeom prst="ellipse">
            <a:avLst/>
          </a:prstGeom>
          <a:solidFill>
            <a:srgbClr val="F266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13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TotalTime>
  <Words>616</Words>
  <Application>Microsoft Office PowerPoint</Application>
  <PresentationFormat>Widescreen</PresentationFormat>
  <Paragraphs>95</Paragraphs>
  <Slides>26</Slides>
  <Notes>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Calibri</vt:lpstr>
      <vt:lpstr>Calibri Light</vt:lpstr>
      <vt:lpstr>var(--article-hero-headline--htag--font-family)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A.I. Text/Code Examples</vt:lpstr>
      <vt:lpstr>A.I. Text/Code Attacks</vt:lpstr>
      <vt:lpstr>PowerPoint Presentation</vt:lpstr>
      <vt:lpstr>A.I. Audio Examples</vt:lpstr>
      <vt:lpstr>A.I. Audio Attacks</vt:lpstr>
      <vt:lpstr>A.I. Audio Attacks</vt:lpstr>
      <vt:lpstr>PowerPoint Presentation</vt:lpstr>
      <vt:lpstr>A.I. Video Examples</vt:lpstr>
      <vt:lpstr>PowerPoint Presentation</vt:lpstr>
      <vt:lpstr>A.I. Video Attacks</vt:lpstr>
      <vt:lpstr>A.I. Video Attacks</vt:lpstr>
      <vt:lpstr>A.I. Video Attacks</vt:lpstr>
      <vt:lpstr>A.I. Video Attacks</vt:lpstr>
      <vt:lpstr>A.I. Video Attacks</vt:lpstr>
      <vt:lpstr>A.I. Video Attacks</vt:lpstr>
      <vt:lpstr>A.I. Video Attacks</vt:lpstr>
      <vt:lpstr>A.I. Video Attacks</vt:lpstr>
      <vt:lpstr>Preparing to Fight Back</vt:lpstr>
      <vt:lpstr>THANKS! + Q/A</vt:lpstr>
      <vt:lpstr>References /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A.I.-Real Threats</dc:title>
  <dc:creator>Chris Carlis</dc:creator>
  <cp:lastModifiedBy>Chris Carlis</cp:lastModifiedBy>
  <cp:revision>19</cp:revision>
  <dcterms:created xsi:type="dcterms:W3CDTF">2023-03-09T19:30:51Z</dcterms:created>
  <dcterms:modified xsi:type="dcterms:W3CDTF">2023-10-13T18:26:22Z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a7ed875-cb67-40d7-9ea6-a804b08b1148_Enabled">
    <vt:lpwstr>true</vt:lpwstr>
  </property>
  <property fmtid="{D5CDD505-2E9C-101B-9397-08002B2CF9AE}" pid="3" name="MSIP_Label_9a7ed875-cb67-40d7-9ea6-a804b08b1148_SetDate">
    <vt:lpwstr>2023-08-29T21:36:17Z</vt:lpwstr>
  </property>
  <property fmtid="{D5CDD505-2E9C-101B-9397-08002B2CF9AE}" pid="4" name="MSIP_Label_9a7ed875-cb67-40d7-9ea6-a804b08b1148_Method">
    <vt:lpwstr>Privileged</vt:lpwstr>
  </property>
  <property fmtid="{D5CDD505-2E9C-101B-9397-08002B2CF9AE}" pid="5" name="MSIP_Label_9a7ed875-cb67-40d7-9ea6-a804b08b1148_Name">
    <vt:lpwstr>9a7ed875-cb67-40d7-9ea6-a804b08b1148</vt:lpwstr>
  </property>
  <property fmtid="{D5CDD505-2E9C-101B-9397-08002B2CF9AE}" pid="6" name="MSIP_Label_9a7ed875-cb67-40d7-9ea6-a804b08b1148_SiteId">
    <vt:lpwstr>473672ba-cd07-4371-a2ae-788b4c61840e</vt:lpwstr>
  </property>
  <property fmtid="{D5CDD505-2E9C-101B-9397-08002B2CF9AE}" pid="7" name="MSIP_Label_9a7ed875-cb67-40d7-9ea6-a804b08b1148_ActionId">
    <vt:lpwstr>efee88a8-6b95-48c7-83b7-43cd557de864</vt:lpwstr>
  </property>
  <property fmtid="{D5CDD505-2E9C-101B-9397-08002B2CF9AE}" pid="8" name="MSIP_Label_9a7ed875-cb67-40d7-9ea6-a804b08b1148_ContentBits">
    <vt:lpwstr>0</vt:lpwstr>
  </property>
</Properties>
</file>